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67" d="100"/>
          <a:sy n="67" d="100"/>
        </p:scale>
        <p:origin x="1248" y="681"/>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6/11/relationships/changesInfo" Target="changesInfos/changesInfo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5/19/2024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31.png>
</file>

<file path=ppt/media/image32.png>
</file>

<file path=ppt/media/image3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aulShunOSAWA/praprsmwnrmp/blob/main/2.1%20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PaulShunOSAWA/praprsmwnrmp/blob/main/4.%20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PaulShunOSAWA/praprsmwnrmp/blob/main/3.%20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PaulShunOSAWA/praprsmwnrmp/blob/main/5.%20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PaulShunOSAWA/praprsmwnrmp/blob/main/6.%20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PaulShunOSAWA/praprsmwnrmp/blob/main/7.%20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aulShunOSAWA/praprsmwnrmp/blob/main/1.%20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PaulShunOSAWA/praprsmwnrmp/blob/main/2.%20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Shun OSAWA</a:t>
            </a:r>
          </a:p>
          <a:p>
            <a:r>
              <a:rPr lang="en-US">
                <a:solidFill>
                  <a:schemeClr val="bg2"/>
                </a:solidFill>
                <a:latin typeface="Abadi" panose="020B0604020104020204" pitchFamily="34" charset="0"/>
                <a:ea typeface="SF Pro" pitchFamily="2" charset="0"/>
                <a:cs typeface="SF Pro" pitchFamily="2" charset="0"/>
              </a:rPr>
              <a:t>2024-05-20</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Flight Number vs. Launch Site</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a:t>Show a scatter plot of Flight Number vs. Launch Site</a:t>
            </a:r>
          </a:p>
          <a:p>
            <a:pPr>
              <a:spcBef>
                <a:spcPts val="1400"/>
              </a:spcBef>
            </a:pPr>
            <a:endParaRPr lang="en-US" sz="1800"/>
          </a:p>
          <a:p>
            <a:pPr>
              <a:spcBef>
                <a:spcPts val="1400"/>
              </a:spcBef>
            </a:pPr>
            <a:r>
              <a:rPr lang="en-US" sz="1800"/>
              <a:t>Show the screenshot of the scatter plot with explanations</a:t>
            </a:r>
          </a:p>
        </p:txBody>
      </p:sp>
      <p:pic>
        <p:nvPicPr>
          <p:cNvPr id="6" name="図 5">
            <a:extLst>
              <a:ext uri="{FF2B5EF4-FFF2-40B4-BE49-F238E27FC236}">
                <a16:creationId xmlns:a16="http://schemas.microsoft.com/office/drawing/2014/main" id="{A3D5F0D1-4D2D-57EB-24FA-950DDF56F44B}"/>
              </a:ext>
            </a:extLst>
          </p:cNvPr>
          <p:cNvPicPr>
            <a:picLocks noChangeAspect="1"/>
          </p:cNvPicPr>
          <p:nvPr/>
        </p:nvPicPr>
        <p:blipFill>
          <a:blip r:embed="rId2"/>
          <a:stretch>
            <a:fillRect/>
          </a:stretch>
        </p:blipFill>
        <p:spPr>
          <a:xfrm>
            <a:off x="557784" y="3401374"/>
            <a:ext cx="11164824" cy="2149227"/>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18</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Payload vs. Launch Site</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a:t>Show a scatter plot of Payload vs. Launch Site</a:t>
            </a:r>
          </a:p>
          <a:p>
            <a:pPr>
              <a:spcBef>
                <a:spcPts val="1400"/>
              </a:spcBef>
            </a:pPr>
            <a:endParaRPr lang="en-US" sz="1800"/>
          </a:p>
          <a:p>
            <a:pPr>
              <a:spcBef>
                <a:spcPts val="1400"/>
              </a:spcBef>
            </a:pPr>
            <a:r>
              <a:rPr lang="en-US" sz="1800"/>
              <a:t>Show the screenshot of the scatter plot with explanations</a:t>
            </a:r>
          </a:p>
        </p:txBody>
      </p:sp>
      <p:pic>
        <p:nvPicPr>
          <p:cNvPr id="6" name="図 5">
            <a:extLst>
              <a:ext uri="{FF2B5EF4-FFF2-40B4-BE49-F238E27FC236}">
                <a16:creationId xmlns:a16="http://schemas.microsoft.com/office/drawing/2014/main" id="{649CC06B-3741-FB17-2208-C7F834C200B4}"/>
              </a:ext>
            </a:extLst>
          </p:cNvPr>
          <p:cNvPicPr>
            <a:picLocks noChangeAspect="1"/>
          </p:cNvPicPr>
          <p:nvPr/>
        </p:nvPicPr>
        <p:blipFill>
          <a:blip r:embed="rId2"/>
          <a:stretch>
            <a:fillRect/>
          </a:stretch>
        </p:blipFill>
        <p:spPr>
          <a:xfrm>
            <a:off x="557784" y="3024561"/>
            <a:ext cx="11164824" cy="2902853"/>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19</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C9B446A-6343-4E56-90BA-061E4DDF0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Freeform: Shape 12">
            <a:extLst>
              <a:ext uri="{FF2B5EF4-FFF2-40B4-BE49-F238E27FC236}">
                <a16:creationId xmlns:a16="http://schemas.microsoft.com/office/drawing/2014/main" id="{3EC72A1B-03D3-499C-B4BF-AC68EEC22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Freeform: Shape 14">
            <a:extLst>
              <a:ext uri="{FF2B5EF4-FFF2-40B4-BE49-F238E27FC236}">
                <a16:creationId xmlns:a16="http://schemas.microsoft.com/office/drawing/2014/main" id="{216322C2-3CF0-4D33-BF90-3F384CF6D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371094" y="1161288"/>
            <a:ext cx="3438144" cy="11247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kern="1200">
                <a:solidFill>
                  <a:schemeClr val="tx1"/>
                </a:solidFill>
                <a:latin typeface="+mj-lt"/>
                <a:ea typeface="+mj-ea"/>
                <a:cs typeface="+mj-cs"/>
              </a:rPr>
              <a:t>Success Rate vs. Orbit Type</a:t>
            </a:r>
          </a:p>
        </p:txBody>
      </p:sp>
      <p:sp>
        <p:nvSpPr>
          <p:cNvPr id="17" name="Rectangle 1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371094" y="2718054"/>
            <a:ext cx="3438906" cy="3207258"/>
          </a:xfrm>
          <a:prstGeom prst="rect">
            <a:avLst/>
          </a:prstGeom>
        </p:spPr>
        <p:txBody>
          <a:bodyPr vert="horz" lIns="91440" tIns="45720" rIns="91440" bIns="45720" rtlCol="0" anchor="t">
            <a:normAutofit/>
          </a:bodyPr>
          <a:lstStyle/>
          <a:p>
            <a:pPr>
              <a:spcBef>
                <a:spcPts val="1400"/>
              </a:spcBef>
            </a:pPr>
            <a:r>
              <a:rPr lang="en-US" sz="1700"/>
              <a:t>Show a bar chart for the success rate of each orbit type</a:t>
            </a:r>
          </a:p>
          <a:p>
            <a:pPr>
              <a:spcBef>
                <a:spcPts val="1400"/>
              </a:spcBef>
            </a:pPr>
            <a:endParaRPr lang="en-US" sz="1700"/>
          </a:p>
          <a:p>
            <a:pPr>
              <a:spcBef>
                <a:spcPts val="1400"/>
              </a:spcBef>
            </a:pPr>
            <a:r>
              <a:rPr lang="en-US" sz="1700"/>
              <a:t>Show the screenshot of the scatter plot with explanations</a:t>
            </a:r>
          </a:p>
        </p:txBody>
      </p:sp>
      <p:pic>
        <p:nvPicPr>
          <p:cNvPr id="6" name="図 5">
            <a:extLst>
              <a:ext uri="{FF2B5EF4-FFF2-40B4-BE49-F238E27FC236}">
                <a16:creationId xmlns:a16="http://schemas.microsoft.com/office/drawing/2014/main" id="{C653B4F1-33E2-C9E7-084A-2CB36333F71D}"/>
              </a:ext>
            </a:extLst>
          </p:cNvPr>
          <p:cNvPicPr>
            <a:picLocks noChangeAspect="1"/>
          </p:cNvPicPr>
          <p:nvPr/>
        </p:nvPicPr>
        <p:blipFill>
          <a:blip r:embed="rId2"/>
          <a:stretch>
            <a:fillRect/>
          </a:stretch>
        </p:blipFill>
        <p:spPr>
          <a:xfrm>
            <a:off x="4898967" y="879241"/>
            <a:ext cx="6921940" cy="5208759"/>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9692640" y="6356350"/>
            <a:ext cx="2124456"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20</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Flight Number vs. Orbit Type</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a:t>Show a scatter point of Flight number vs. Orbit type</a:t>
            </a:r>
          </a:p>
          <a:p>
            <a:pPr>
              <a:spcBef>
                <a:spcPts val="1400"/>
              </a:spcBef>
            </a:pPr>
            <a:endParaRPr lang="en-US" sz="1800"/>
          </a:p>
          <a:p>
            <a:pPr>
              <a:spcBef>
                <a:spcPts val="1400"/>
              </a:spcBef>
            </a:pPr>
            <a:r>
              <a:rPr lang="en-US" sz="1800"/>
              <a:t>Show the screenshot of the scatter plot with explanations</a:t>
            </a:r>
          </a:p>
        </p:txBody>
      </p:sp>
      <p:pic>
        <p:nvPicPr>
          <p:cNvPr id="6" name="図 5" descr="グラフ, 散布図&#10;&#10;自動的に生成された説明">
            <a:extLst>
              <a:ext uri="{FF2B5EF4-FFF2-40B4-BE49-F238E27FC236}">
                <a16:creationId xmlns:a16="http://schemas.microsoft.com/office/drawing/2014/main" id="{2D148B95-240C-26DE-DB0C-8ABA232F0166}"/>
              </a:ext>
            </a:extLst>
          </p:cNvPr>
          <p:cNvPicPr>
            <a:picLocks noChangeAspect="1"/>
          </p:cNvPicPr>
          <p:nvPr/>
        </p:nvPicPr>
        <p:blipFill>
          <a:blip r:embed="rId2"/>
          <a:stretch>
            <a:fillRect/>
          </a:stretch>
        </p:blipFill>
        <p:spPr>
          <a:xfrm>
            <a:off x="557784" y="3373462"/>
            <a:ext cx="11164824" cy="2205052"/>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21</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630936" y="457200"/>
            <a:ext cx="4343400" cy="19293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a:solidFill>
                  <a:schemeClr val="tx1"/>
                </a:solidFill>
                <a:latin typeface="+mj-lt"/>
                <a:ea typeface="+mj-ea"/>
                <a:cs typeface="+mj-cs"/>
              </a:rPr>
              <a:t>Payload vs. Orbit Type</a:t>
            </a:r>
          </a:p>
        </p:txBody>
      </p:sp>
      <p:sp>
        <p:nvSpPr>
          <p:cNvPr id="24"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541263" y="457200"/>
            <a:ext cx="6007608" cy="1929384"/>
          </a:xfrm>
          <a:prstGeom prst="rect">
            <a:avLst/>
          </a:prstGeom>
        </p:spPr>
        <p:txBody>
          <a:bodyPr vert="horz" lIns="91440" tIns="45720" rIns="91440" bIns="45720" rtlCol="0" anchor="ctr">
            <a:normAutofit/>
          </a:bodyPr>
          <a:lstStyle/>
          <a:p>
            <a:pPr>
              <a:spcBef>
                <a:spcPts val="1400"/>
              </a:spcBef>
            </a:pPr>
            <a:r>
              <a:rPr lang="en-US" sz="2200"/>
              <a:t>Show a scatter point of payload vs. orbit type</a:t>
            </a:r>
          </a:p>
          <a:p>
            <a:pPr>
              <a:spcBef>
                <a:spcPts val="1400"/>
              </a:spcBef>
            </a:pPr>
            <a:endParaRPr lang="en-US" sz="2200"/>
          </a:p>
          <a:p>
            <a:pPr>
              <a:spcBef>
                <a:spcPts val="1400"/>
              </a:spcBef>
            </a:pPr>
            <a:r>
              <a:rPr lang="en-US" sz="2200"/>
              <a:t>Show the screenshot of the scatter plot with explanations</a:t>
            </a:r>
          </a:p>
        </p:txBody>
      </p:sp>
      <p:pic>
        <p:nvPicPr>
          <p:cNvPr id="8" name="図 7">
            <a:extLst>
              <a:ext uri="{FF2B5EF4-FFF2-40B4-BE49-F238E27FC236}">
                <a16:creationId xmlns:a16="http://schemas.microsoft.com/office/drawing/2014/main" id="{D29DC9B1-B6B8-E6B0-173A-019C470CC2FC}"/>
              </a:ext>
            </a:extLst>
          </p:cNvPr>
          <p:cNvPicPr>
            <a:picLocks noChangeAspect="1"/>
          </p:cNvPicPr>
          <p:nvPr/>
        </p:nvPicPr>
        <p:blipFill>
          <a:blip r:embed="rId2"/>
          <a:stretch>
            <a:fillRect/>
          </a:stretch>
        </p:blipFill>
        <p:spPr>
          <a:xfrm>
            <a:off x="609600" y="2569464"/>
            <a:ext cx="5181599" cy="3678936"/>
          </a:xfrm>
          <a:prstGeom prst="rect">
            <a:avLst/>
          </a:prstGeom>
        </p:spPr>
      </p:pic>
      <p:pic>
        <p:nvPicPr>
          <p:cNvPr id="6" name="図 5">
            <a:extLst>
              <a:ext uri="{FF2B5EF4-FFF2-40B4-BE49-F238E27FC236}">
                <a16:creationId xmlns:a16="http://schemas.microsoft.com/office/drawing/2014/main" id="{2C0E0D7F-6BE2-62BE-0A5F-01AB4325C9C5}"/>
              </a:ext>
            </a:extLst>
          </p:cNvPr>
          <p:cNvPicPr>
            <a:picLocks noChangeAspect="1"/>
          </p:cNvPicPr>
          <p:nvPr/>
        </p:nvPicPr>
        <p:blipFill>
          <a:blip r:embed="rId3"/>
          <a:stretch>
            <a:fillRect/>
          </a:stretch>
        </p:blipFill>
        <p:spPr>
          <a:xfrm>
            <a:off x="6254496" y="3855285"/>
            <a:ext cx="5468112" cy="1107293"/>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tint val="75000"/>
                  </a:schemeClr>
                </a:solidFill>
                <a:latin typeface="+mn-lt"/>
              </a:rPr>
              <a:pPr>
                <a:spcAft>
                  <a:spcPts val="600"/>
                </a:spcAft>
              </a:pPr>
              <a:t>22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800" kern="1200">
                <a:solidFill>
                  <a:schemeClr val="tx1"/>
                </a:solidFill>
                <a:latin typeface="+mj-lt"/>
                <a:ea typeface="+mj-ea"/>
                <a:cs typeface="+mj-cs"/>
              </a:rPr>
              <a:t>Launch Success Yearly Trend</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30936" y="2807208"/>
            <a:ext cx="3429000" cy="3410712"/>
          </a:xfrm>
          <a:prstGeom prst="rect">
            <a:avLst/>
          </a:prstGeom>
        </p:spPr>
        <p:txBody>
          <a:bodyPr vert="horz" lIns="91440" tIns="45720" rIns="91440" bIns="45720" rtlCol="0" anchor="t">
            <a:normAutofit/>
          </a:bodyPr>
          <a:lstStyle/>
          <a:p>
            <a:pPr>
              <a:spcBef>
                <a:spcPts val="1400"/>
              </a:spcBef>
            </a:pPr>
            <a:r>
              <a:rPr lang="en-US" sz="2200"/>
              <a:t>Show a line chart of yearly average success rate</a:t>
            </a:r>
          </a:p>
          <a:p>
            <a:pPr>
              <a:spcBef>
                <a:spcPts val="1400"/>
              </a:spcBef>
            </a:pPr>
            <a:endParaRPr lang="en-US" sz="2200"/>
          </a:p>
          <a:p>
            <a:pPr>
              <a:spcBef>
                <a:spcPts val="1400"/>
              </a:spcBef>
            </a:pPr>
            <a:r>
              <a:rPr lang="en-US" sz="2200"/>
              <a:t>Show the screenshot of the scatter plot with explanations</a:t>
            </a:r>
          </a:p>
        </p:txBody>
      </p:sp>
      <p:pic>
        <p:nvPicPr>
          <p:cNvPr id="6" name="図 5">
            <a:extLst>
              <a:ext uri="{FF2B5EF4-FFF2-40B4-BE49-F238E27FC236}">
                <a16:creationId xmlns:a16="http://schemas.microsoft.com/office/drawing/2014/main" id="{2F7F3EE2-68C2-11EB-72C2-3434FD59AB9B}"/>
              </a:ext>
            </a:extLst>
          </p:cNvPr>
          <p:cNvPicPr>
            <a:picLocks noChangeAspect="1"/>
          </p:cNvPicPr>
          <p:nvPr/>
        </p:nvPicPr>
        <p:blipFill>
          <a:blip r:embed="rId2"/>
          <a:stretch>
            <a:fillRect/>
          </a:stretch>
        </p:blipFill>
        <p:spPr>
          <a:xfrm>
            <a:off x="4654296" y="840105"/>
            <a:ext cx="6903720" cy="5177790"/>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All Launch Site Names</a:t>
            </a:r>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807208"/>
            <a:ext cx="3429000" cy="3410712"/>
          </a:xfrm>
          <a:prstGeom prst="rect">
            <a:avLst/>
          </a:prstGeom>
        </p:spPr>
        <p:txBody>
          <a:bodyPr vert="horz" lIns="91440" tIns="45720" rIns="91440" bIns="45720" rtlCol="0" anchor="t">
            <a:normAutofit/>
          </a:bodyPr>
          <a:lstStyle/>
          <a:p>
            <a:pPr>
              <a:spcBef>
                <a:spcPts val="1400"/>
              </a:spcBef>
            </a:pPr>
            <a:r>
              <a:rPr lang="en-US" sz="2200"/>
              <a:t>Find the names of the unique launch sites</a:t>
            </a:r>
          </a:p>
          <a:p>
            <a:pPr>
              <a:spcBef>
                <a:spcPts val="1400"/>
              </a:spcBef>
            </a:pPr>
            <a:r>
              <a:rPr lang="en-US" sz="2200"/>
              <a:t>Present your query result with a short explanation here</a:t>
            </a:r>
          </a:p>
          <a:p>
            <a:pPr>
              <a:spcBef>
                <a:spcPts val="1400"/>
              </a:spcBef>
            </a:pPr>
            <a:endParaRPr lang="en-US" sz="2200"/>
          </a:p>
        </p:txBody>
      </p:sp>
      <p:pic>
        <p:nvPicPr>
          <p:cNvPr id="2" name="Picture 5">
            <a:extLst>
              <a:ext uri="{FF2B5EF4-FFF2-40B4-BE49-F238E27FC236}">
                <a16:creationId xmlns:a16="http://schemas.microsoft.com/office/drawing/2014/main" id="{89F678D7-24C5-04FC-29FE-E684D0C7068F}"/>
              </a:ext>
            </a:extLst>
          </p:cNvPr>
          <p:cNvPicPr>
            <a:picLocks noChangeAspect="1"/>
          </p:cNvPicPr>
          <p:nvPr/>
        </p:nvPicPr>
        <p:blipFill>
          <a:blip r:embed="rId2"/>
          <a:stretch>
            <a:fillRect/>
          </a:stretch>
        </p:blipFill>
        <p:spPr>
          <a:xfrm>
            <a:off x="4654296" y="1477949"/>
            <a:ext cx="6903720" cy="3902102"/>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000" kern="1200">
                <a:solidFill>
                  <a:schemeClr val="tx1"/>
                </a:solidFill>
                <a:latin typeface="+mj-lt"/>
                <a:ea typeface="+mj-ea"/>
                <a:cs typeface="+mj-cs"/>
              </a:rPr>
              <a:t>Launch Site Names Begin with 'CCA'</a:t>
            </a:r>
          </a:p>
        </p:txBody>
      </p:sp>
      <p:sp>
        <p:nvSpPr>
          <p:cNvPr id="12"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654295" y="502920"/>
            <a:ext cx="6894576" cy="1463040"/>
          </a:xfrm>
          <a:prstGeom prst="rect">
            <a:avLst/>
          </a:prstGeom>
        </p:spPr>
        <p:txBody>
          <a:bodyPr vert="horz" lIns="91440" tIns="45720" rIns="91440" bIns="45720" rtlCol="0" anchor="ctr">
            <a:normAutofit/>
          </a:bodyPr>
          <a:lstStyle/>
          <a:p>
            <a:pPr>
              <a:spcBef>
                <a:spcPts val="1400"/>
              </a:spcBef>
            </a:pPr>
            <a:r>
              <a:rPr lang="en-US" sz="2200"/>
              <a:t>Find 5 records where launch sites begin with `CCA`</a:t>
            </a:r>
          </a:p>
          <a:p>
            <a:pPr>
              <a:spcBef>
                <a:spcPts val="1400"/>
              </a:spcBef>
            </a:pPr>
            <a:r>
              <a:rPr lang="en-US" sz="2200"/>
              <a:t>Present your query result with a short explanation here</a:t>
            </a:r>
          </a:p>
        </p:txBody>
      </p:sp>
      <p:pic>
        <p:nvPicPr>
          <p:cNvPr id="2" name="Picture 5">
            <a:extLst>
              <a:ext uri="{FF2B5EF4-FFF2-40B4-BE49-F238E27FC236}">
                <a16:creationId xmlns:a16="http://schemas.microsoft.com/office/drawing/2014/main" id="{018D3293-7759-C88C-FFEB-EED177EEAE37}"/>
              </a:ext>
            </a:extLst>
          </p:cNvPr>
          <p:cNvPicPr>
            <a:picLocks noChangeAspect="1"/>
          </p:cNvPicPr>
          <p:nvPr/>
        </p:nvPicPr>
        <p:blipFill>
          <a:blip r:embed="rId2"/>
          <a:stretch>
            <a:fillRect/>
          </a:stretch>
        </p:blipFill>
        <p:spPr>
          <a:xfrm>
            <a:off x="739429" y="2290936"/>
            <a:ext cx="10700950" cy="3959352"/>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chemeClr val="tx1"/>
                </a:solidFill>
                <a:latin typeface="+mj-lt"/>
                <a:ea typeface="+mj-ea"/>
                <a:cs typeface="+mj-cs"/>
              </a:rPr>
              <a:t>Total Payload Mass</a:t>
            </a:r>
          </a:p>
        </p:txBody>
      </p:sp>
      <p:sp>
        <p:nvSpPr>
          <p:cNvPr id="12"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654295" y="502920"/>
            <a:ext cx="6894576" cy="1463040"/>
          </a:xfrm>
          <a:prstGeom prst="rect">
            <a:avLst/>
          </a:prstGeom>
        </p:spPr>
        <p:txBody>
          <a:bodyPr vert="horz" lIns="91440" tIns="45720" rIns="91440" bIns="45720" rtlCol="0" anchor="ctr">
            <a:normAutofit/>
          </a:bodyPr>
          <a:lstStyle/>
          <a:p>
            <a:pPr>
              <a:spcBef>
                <a:spcPts val="1400"/>
              </a:spcBef>
            </a:pPr>
            <a:r>
              <a:rPr lang="en-US" sz="2200"/>
              <a:t>Calculate the total payload carried by boosters from NASA</a:t>
            </a:r>
          </a:p>
          <a:p>
            <a:pPr>
              <a:spcBef>
                <a:spcPts val="1400"/>
              </a:spcBef>
            </a:pPr>
            <a:r>
              <a:rPr lang="en-US" sz="2200"/>
              <a:t>Present your query result with a short explanation here</a:t>
            </a:r>
          </a:p>
        </p:txBody>
      </p:sp>
      <p:pic>
        <p:nvPicPr>
          <p:cNvPr id="2" name="Picture 5">
            <a:extLst>
              <a:ext uri="{FF2B5EF4-FFF2-40B4-BE49-F238E27FC236}">
                <a16:creationId xmlns:a16="http://schemas.microsoft.com/office/drawing/2014/main" id="{EA7F8F92-EBB6-6464-EFFC-AD7F1A338517}"/>
              </a:ext>
            </a:extLst>
          </p:cNvPr>
          <p:cNvPicPr>
            <a:picLocks noChangeAspect="1"/>
          </p:cNvPicPr>
          <p:nvPr/>
        </p:nvPicPr>
        <p:blipFill>
          <a:blip r:embed="rId2"/>
          <a:stretch>
            <a:fillRect/>
          </a:stretch>
        </p:blipFill>
        <p:spPr>
          <a:xfrm>
            <a:off x="1100404" y="2290936"/>
            <a:ext cx="9979000" cy="3959352"/>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000" kern="1200">
                <a:solidFill>
                  <a:schemeClr val="tx1"/>
                </a:solidFill>
                <a:latin typeface="+mj-lt"/>
                <a:ea typeface="+mj-ea"/>
                <a:cs typeface="+mj-cs"/>
              </a:rPr>
              <a:t>Average Payload Mass by F9 v1.1</a:t>
            </a:r>
          </a:p>
        </p:txBody>
      </p:sp>
      <p:sp>
        <p:nvSpPr>
          <p:cNvPr id="15"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a:spcBef>
                <a:spcPts val="1400"/>
              </a:spcBef>
            </a:pPr>
            <a:r>
              <a:rPr lang="en-US" sz="2200"/>
              <a:t>Calculate the average payload mass carried by booster version F9 v1.1</a:t>
            </a:r>
          </a:p>
          <a:p>
            <a:pPr>
              <a:spcBef>
                <a:spcPts val="1400"/>
              </a:spcBef>
            </a:pPr>
            <a:r>
              <a:rPr lang="en-US" sz="2200"/>
              <a:t>Present your query result with a short explanation here</a:t>
            </a:r>
          </a:p>
        </p:txBody>
      </p:sp>
      <p:pic>
        <p:nvPicPr>
          <p:cNvPr id="2" name="Picture 5">
            <a:extLst>
              <a:ext uri="{FF2B5EF4-FFF2-40B4-BE49-F238E27FC236}">
                <a16:creationId xmlns:a16="http://schemas.microsoft.com/office/drawing/2014/main" id="{E49AA52B-9817-CA87-9B36-8B411B76F49E}"/>
              </a:ext>
            </a:extLst>
          </p:cNvPr>
          <p:cNvPicPr>
            <a:picLocks noChangeAspect="1"/>
          </p:cNvPicPr>
          <p:nvPr/>
        </p:nvPicPr>
        <p:blipFill>
          <a:blip r:embed="rId2"/>
          <a:stretch>
            <a:fillRect/>
          </a:stretch>
        </p:blipFill>
        <p:spPr>
          <a:xfrm>
            <a:off x="6099048" y="2332152"/>
            <a:ext cx="5458968" cy="2193696"/>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30936" y="640823"/>
            <a:ext cx="3419856" cy="55831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First Successful Ground Landing Date</a:t>
            </a:r>
          </a:p>
        </p:txBody>
      </p:sp>
      <p:sp>
        <p:nvSpPr>
          <p:cNvPr id="15"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5">
            <a:extLst>
              <a:ext uri="{FF2B5EF4-FFF2-40B4-BE49-F238E27FC236}">
                <a16:creationId xmlns:a16="http://schemas.microsoft.com/office/drawing/2014/main" id="{4069CF24-7DFC-40A0-F6B4-B94B64408715}"/>
              </a:ext>
            </a:extLst>
          </p:cNvPr>
          <p:cNvPicPr>
            <a:picLocks noChangeAspect="1"/>
          </p:cNvPicPr>
          <p:nvPr/>
        </p:nvPicPr>
        <p:blipFill>
          <a:blip r:embed="rId2"/>
          <a:stretch>
            <a:fillRect/>
          </a:stretch>
        </p:blipFill>
        <p:spPr>
          <a:xfrm>
            <a:off x="4654296" y="1212674"/>
            <a:ext cx="6894576" cy="2750155"/>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654296" y="4798577"/>
            <a:ext cx="6894576" cy="1428487"/>
          </a:xfrm>
          <a:prstGeom prst="rect">
            <a:avLst/>
          </a:prstGeom>
        </p:spPr>
        <p:txBody>
          <a:bodyPr vert="horz" lIns="91440" tIns="45720" rIns="91440" bIns="45720" rtlCol="0" anchor="t">
            <a:normAutofit/>
          </a:bodyPr>
          <a:lstStyle/>
          <a:p>
            <a:pPr>
              <a:spcBef>
                <a:spcPts val="1400"/>
              </a:spcBef>
            </a:pPr>
            <a:r>
              <a:rPr lang="en-US" sz="2200"/>
              <a:t>Find the dates of the first successful landing outcome on ground pad</a:t>
            </a:r>
          </a:p>
          <a:p>
            <a:pPr>
              <a:spcBef>
                <a:spcPts val="1400"/>
              </a:spcBef>
            </a:pPr>
            <a:r>
              <a:rPr lang="en-US" sz="2200"/>
              <a:t>Present your query result with a short explanation here</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600" kern="1200">
                <a:solidFill>
                  <a:schemeClr val="tx1"/>
                </a:solidFill>
                <a:latin typeface="+mj-lt"/>
                <a:ea typeface="+mj-ea"/>
                <a:cs typeface="+mj-cs"/>
              </a:rPr>
              <a:t>Successful Drone Ship Landing with Payload between 4000 and 6000</a:t>
            </a: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807208"/>
            <a:ext cx="3429000" cy="3410712"/>
          </a:xfrm>
          <a:prstGeom prst="rect">
            <a:avLst/>
          </a:prstGeom>
        </p:spPr>
        <p:txBody>
          <a:bodyPr vert="horz" lIns="91440" tIns="45720" rIns="91440" bIns="45720" rtlCol="0" anchor="t">
            <a:normAutofit/>
          </a:bodyPr>
          <a:lstStyle/>
          <a:p>
            <a:pPr>
              <a:spcBef>
                <a:spcPts val="1400"/>
              </a:spcBef>
            </a:pPr>
            <a:r>
              <a:rPr lang="en-US" sz="2000"/>
              <a:t>List the names of boosters which have successfully landed on drone ship and had payload mass greater than 4000 but less than 6000</a:t>
            </a:r>
          </a:p>
          <a:p>
            <a:pPr>
              <a:spcBef>
                <a:spcPts val="1400"/>
              </a:spcBef>
            </a:pPr>
            <a:endParaRPr lang="en-US" sz="2000"/>
          </a:p>
          <a:p>
            <a:pPr>
              <a:spcBef>
                <a:spcPts val="1400"/>
              </a:spcBef>
            </a:pPr>
            <a:r>
              <a:rPr lang="en-US" sz="2000"/>
              <a:t>Present your query result with a short explanation here</a:t>
            </a:r>
          </a:p>
        </p:txBody>
      </p:sp>
      <p:pic>
        <p:nvPicPr>
          <p:cNvPr id="2" name="Picture 2">
            <a:extLst>
              <a:ext uri="{FF2B5EF4-FFF2-40B4-BE49-F238E27FC236}">
                <a16:creationId xmlns:a16="http://schemas.microsoft.com/office/drawing/2014/main" id="{D3D89F08-FF3B-18B5-97C0-705FC50CB03E}"/>
              </a:ext>
            </a:extLst>
          </p:cNvPr>
          <p:cNvPicPr>
            <a:picLocks noChangeAspect="1"/>
          </p:cNvPicPr>
          <p:nvPr/>
        </p:nvPicPr>
        <p:blipFill>
          <a:blip r:embed="rId2"/>
          <a:stretch>
            <a:fillRect/>
          </a:stretch>
        </p:blipFill>
        <p:spPr>
          <a:xfrm>
            <a:off x="4654296" y="1064109"/>
            <a:ext cx="6903720" cy="4729782"/>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35819" y="1535906"/>
            <a:ext cx="10449792" cy="4407694"/>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altLang="ja-JP"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altLang="ja-JP" sz="2200" dirty="0">
                <a:solidFill>
                  <a:schemeClr val="accent3">
                    <a:lumMod val="25000"/>
                  </a:schemeClr>
                </a:solidFill>
                <a:latin typeface="Abadi" panose="020B0604020104020204" pitchFamily="34" charset="0"/>
              </a:rPr>
              <a:t>Summary of all results</a:t>
            </a:r>
            <a:endParaRPr lang="en-US" altLang="ja-JP"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altLang="ja-JP"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000" kern="1200">
                <a:solidFill>
                  <a:schemeClr val="tx1"/>
                </a:solidFill>
                <a:latin typeface="+mj-lt"/>
                <a:ea typeface="+mj-ea"/>
                <a:cs typeface="+mj-cs"/>
              </a:rPr>
              <a:t>Total Number of Successful and Failure Mission Outcomes</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a:spcBef>
                <a:spcPts val="1400"/>
              </a:spcBef>
            </a:pPr>
            <a:r>
              <a:rPr lang="en-US" sz="2200"/>
              <a:t>Calculate the total number of successful and failure mission outcomes</a:t>
            </a:r>
          </a:p>
          <a:p>
            <a:pPr>
              <a:spcBef>
                <a:spcPts val="1400"/>
              </a:spcBef>
            </a:pPr>
            <a:r>
              <a:rPr lang="en-US" sz="2200"/>
              <a:t>Present your query result with a short explanation here</a:t>
            </a:r>
          </a:p>
        </p:txBody>
      </p:sp>
      <p:pic>
        <p:nvPicPr>
          <p:cNvPr id="2" name="Picture 1">
            <a:extLst>
              <a:ext uri="{FF2B5EF4-FFF2-40B4-BE49-F238E27FC236}">
                <a16:creationId xmlns:a16="http://schemas.microsoft.com/office/drawing/2014/main" id="{312A802A-C622-7608-98ED-2439BDE07DFC}"/>
              </a:ext>
            </a:extLst>
          </p:cNvPr>
          <p:cNvPicPr>
            <a:picLocks noChangeAspect="1"/>
          </p:cNvPicPr>
          <p:nvPr/>
        </p:nvPicPr>
        <p:blipFill>
          <a:blip r:embed="rId2"/>
          <a:stretch>
            <a:fillRect/>
          </a:stretch>
        </p:blipFill>
        <p:spPr>
          <a:xfrm>
            <a:off x="6099048" y="951993"/>
            <a:ext cx="5458968" cy="4954014"/>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600" kern="1200">
                <a:solidFill>
                  <a:schemeClr val="tx1"/>
                </a:solidFill>
                <a:latin typeface="+mj-lt"/>
                <a:ea typeface="+mj-ea"/>
                <a:cs typeface="+mj-cs"/>
              </a:rPr>
              <a:t>Boosters Carried Maximum Payload</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a:spcBef>
                <a:spcPts val="1400"/>
              </a:spcBef>
            </a:pPr>
            <a:r>
              <a:rPr lang="en-US" sz="2200"/>
              <a:t>List the names of the booster which have carried the maximum payload mass</a:t>
            </a:r>
          </a:p>
          <a:p>
            <a:pPr>
              <a:spcBef>
                <a:spcPts val="1400"/>
              </a:spcBef>
            </a:pPr>
            <a:r>
              <a:rPr lang="en-US" sz="2200"/>
              <a:t>Present your query result with a short explanation here</a:t>
            </a:r>
          </a:p>
        </p:txBody>
      </p:sp>
      <p:pic>
        <p:nvPicPr>
          <p:cNvPr id="2" name="Picture 5">
            <a:extLst>
              <a:ext uri="{FF2B5EF4-FFF2-40B4-BE49-F238E27FC236}">
                <a16:creationId xmlns:a16="http://schemas.microsoft.com/office/drawing/2014/main" id="{6CC7587C-F563-CD7F-880A-DDB8309642CB}"/>
              </a:ext>
            </a:extLst>
          </p:cNvPr>
          <p:cNvPicPr>
            <a:picLocks noChangeAspect="1"/>
          </p:cNvPicPr>
          <p:nvPr/>
        </p:nvPicPr>
        <p:blipFill>
          <a:blip r:embed="rId2"/>
          <a:stretch>
            <a:fillRect/>
          </a:stretch>
        </p:blipFill>
        <p:spPr>
          <a:xfrm>
            <a:off x="6099048" y="1231766"/>
            <a:ext cx="5458968" cy="439446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000" kern="1200">
                <a:solidFill>
                  <a:schemeClr val="tx1"/>
                </a:solidFill>
                <a:latin typeface="+mj-lt"/>
                <a:ea typeface="+mj-ea"/>
                <a:cs typeface="+mj-cs"/>
              </a:rPr>
              <a:t>2015 Launch Records</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a:spcBef>
                <a:spcPts val="1400"/>
              </a:spcBef>
            </a:pPr>
            <a:r>
              <a:rPr lang="en-US" sz="2200"/>
              <a:t>List the failed landing_outcomes in drone ship, their booster versions, and launch site names for in year 2015</a:t>
            </a:r>
          </a:p>
          <a:p>
            <a:pPr>
              <a:spcBef>
                <a:spcPts val="1400"/>
              </a:spcBef>
            </a:pPr>
            <a:endParaRPr lang="en-US" sz="2200"/>
          </a:p>
          <a:p>
            <a:pPr>
              <a:spcBef>
                <a:spcPts val="1400"/>
              </a:spcBef>
            </a:pPr>
            <a:r>
              <a:rPr lang="en-US" sz="2200"/>
              <a:t>Present your query result with a short explanation here</a:t>
            </a:r>
          </a:p>
        </p:txBody>
      </p:sp>
      <p:pic>
        <p:nvPicPr>
          <p:cNvPr id="2" name="Picture 5">
            <a:extLst>
              <a:ext uri="{FF2B5EF4-FFF2-40B4-BE49-F238E27FC236}">
                <a16:creationId xmlns:a16="http://schemas.microsoft.com/office/drawing/2014/main" id="{4F06B46E-10BC-FC1A-93AC-460EC33C68F5}"/>
              </a:ext>
            </a:extLst>
          </p:cNvPr>
          <p:cNvPicPr>
            <a:picLocks noChangeAspect="1"/>
          </p:cNvPicPr>
          <p:nvPr/>
        </p:nvPicPr>
        <p:blipFill>
          <a:blip r:embed="rId2"/>
          <a:stretch>
            <a:fillRect/>
          </a:stretch>
        </p:blipFill>
        <p:spPr>
          <a:xfrm>
            <a:off x="6099048" y="2453210"/>
            <a:ext cx="5458968" cy="1951580"/>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000" kern="1200">
                <a:solidFill>
                  <a:schemeClr val="tx1"/>
                </a:solidFill>
                <a:latin typeface="+mj-lt"/>
                <a:ea typeface="+mj-ea"/>
                <a:cs typeface="+mj-cs"/>
              </a:rPr>
              <a:t>Rank Landing Outcomes Between 2010-06-04 and 2017-03-20</a:t>
            </a:r>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0936" y="2660904"/>
            <a:ext cx="4818888" cy="3547872"/>
          </a:xfrm>
          <a:prstGeom prst="rect">
            <a:avLst/>
          </a:prstGeom>
        </p:spPr>
        <p:txBody>
          <a:bodyPr vert="horz" lIns="91440" tIns="45720" rIns="91440" bIns="45720" rtlCol="0" anchor="t">
            <a:normAutofit/>
          </a:bodyPr>
          <a:lstStyle/>
          <a:p>
            <a:pPr>
              <a:spcBef>
                <a:spcPts val="1400"/>
              </a:spcBef>
            </a:pPr>
            <a:r>
              <a:rPr lang="en-US" sz="2200"/>
              <a:t>Rank the count of landing outcomes (such as Failure (drone ship) or Success (ground pad)) between the date 2010-06-04 and 2017-03-20, in descending order</a:t>
            </a:r>
          </a:p>
          <a:p>
            <a:pPr>
              <a:spcBef>
                <a:spcPts val="1400"/>
              </a:spcBef>
            </a:pPr>
            <a:endParaRPr lang="en-US" sz="2200"/>
          </a:p>
          <a:p>
            <a:pPr>
              <a:spcBef>
                <a:spcPts val="1400"/>
              </a:spcBef>
            </a:pPr>
            <a:r>
              <a:rPr lang="en-US" sz="2200"/>
              <a:t>Present your query result with a short explanation here</a:t>
            </a:r>
          </a:p>
        </p:txBody>
      </p:sp>
      <p:pic>
        <p:nvPicPr>
          <p:cNvPr id="2" name="Picture 5">
            <a:extLst>
              <a:ext uri="{FF2B5EF4-FFF2-40B4-BE49-F238E27FC236}">
                <a16:creationId xmlns:a16="http://schemas.microsoft.com/office/drawing/2014/main" id="{23B09588-7BD3-0E46-EA9A-5BA9199F6B38}"/>
              </a:ext>
            </a:extLst>
          </p:cNvPr>
          <p:cNvPicPr>
            <a:picLocks noChangeAspect="1"/>
          </p:cNvPicPr>
          <p:nvPr/>
        </p:nvPicPr>
        <p:blipFill>
          <a:blip r:embed="rId2"/>
          <a:stretch>
            <a:fillRect/>
          </a:stretch>
        </p:blipFill>
        <p:spPr>
          <a:xfrm>
            <a:off x="6099048" y="1511537"/>
            <a:ext cx="5458968" cy="3834925"/>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ja-JP" sz="2000" dirty="0">
                <a:solidFill>
                  <a:schemeClr val="tx1"/>
                </a:solidFill>
                <a:latin typeface="Abadi"/>
              </a:rPr>
              <a:t>All launch sites global map markers</a:t>
            </a:r>
          </a:p>
        </p:txBody>
      </p:sp>
      <p:sp>
        <p:nvSpPr>
          <p:cNvPr id="16"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図 5">
            <a:extLst>
              <a:ext uri="{FF2B5EF4-FFF2-40B4-BE49-F238E27FC236}">
                <a16:creationId xmlns:a16="http://schemas.microsoft.com/office/drawing/2014/main" id="{71E6531A-41AC-D575-1E62-27ED52ADDE7E}"/>
              </a:ext>
            </a:extLst>
          </p:cNvPr>
          <p:cNvPicPr>
            <a:picLocks noChangeAspect="1"/>
          </p:cNvPicPr>
          <p:nvPr/>
        </p:nvPicPr>
        <p:blipFill>
          <a:blip r:embed="rId2"/>
          <a:stretch>
            <a:fillRect/>
          </a:stretch>
        </p:blipFill>
        <p:spPr>
          <a:xfrm>
            <a:off x="4654296" y="1349255"/>
            <a:ext cx="6903720" cy="4159490"/>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ja-JP" sz="2000" dirty="0">
                <a:solidFill>
                  <a:schemeClr val="tx1"/>
                </a:solidFill>
                <a:latin typeface="Abadi"/>
              </a:rPr>
              <a:t>Markers showing launch sites with color labels</a:t>
            </a:r>
          </a:p>
        </p:txBody>
      </p:sp>
      <p:sp>
        <p:nvSpPr>
          <p:cNvPr id="15"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図 3">
            <a:extLst>
              <a:ext uri="{FF2B5EF4-FFF2-40B4-BE49-F238E27FC236}">
                <a16:creationId xmlns:a16="http://schemas.microsoft.com/office/drawing/2014/main" id="{0468E735-821D-B7D9-56DB-77C736AB9064}"/>
              </a:ext>
            </a:extLst>
          </p:cNvPr>
          <p:cNvPicPr>
            <a:picLocks noChangeAspect="1"/>
          </p:cNvPicPr>
          <p:nvPr/>
        </p:nvPicPr>
        <p:blipFill>
          <a:blip r:embed="rId2"/>
          <a:stretch>
            <a:fillRect/>
          </a:stretch>
        </p:blipFill>
        <p:spPr>
          <a:xfrm>
            <a:off x="4654296" y="1495958"/>
            <a:ext cx="6903720" cy="3866083"/>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ja-JP" sz="2000" dirty="0">
                <a:solidFill>
                  <a:schemeClr val="tx1"/>
                </a:solidFill>
                <a:latin typeface="Abadi"/>
              </a:rPr>
              <a:t>Launch Site distance to landmarks</a:t>
            </a:r>
          </a:p>
        </p:txBody>
      </p:sp>
      <p:sp>
        <p:nvSpPr>
          <p:cNvPr id="15"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図 3">
            <a:extLst>
              <a:ext uri="{FF2B5EF4-FFF2-40B4-BE49-F238E27FC236}">
                <a16:creationId xmlns:a16="http://schemas.microsoft.com/office/drawing/2014/main" id="{921DA8CD-79F4-411F-DBFD-94073A36B014}"/>
              </a:ext>
            </a:extLst>
          </p:cNvPr>
          <p:cNvPicPr>
            <a:picLocks noChangeAspect="1"/>
          </p:cNvPicPr>
          <p:nvPr/>
        </p:nvPicPr>
        <p:blipFill>
          <a:blip r:embed="rId2"/>
          <a:stretch>
            <a:fillRect/>
          </a:stretch>
        </p:blipFill>
        <p:spPr>
          <a:xfrm>
            <a:off x="4654296" y="1038587"/>
            <a:ext cx="6903720" cy="4780825"/>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ja-JP" sz="2800" dirty="0">
                <a:solidFill>
                  <a:schemeClr val="tx1"/>
                </a:solidFill>
                <a:latin typeface="Abadi"/>
              </a:rPr>
              <a:t>Pie chart showing the success percentage achieved by each launch site</a:t>
            </a:r>
          </a:p>
        </p:txBody>
      </p:sp>
      <p:sp>
        <p:nvSpPr>
          <p:cNvPr id="18"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Content Placeholder 3">
            <a:extLst>
              <a:ext uri="{FF2B5EF4-FFF2-40B4-BE49-F238E27FC236}">
                <a16:creationId xmlns:a16="http://schemas.microsoft.com/office/drawing/2014/main" id="{1661842D-40AE-0774-D895-32145E60328F}"/>
              </a:ext>
            </a:extLst>
          </p:cNvPr>
          <p:cNvPicPr>
            <a:picLocks noChangeAspect="1"/>
          </p:cNvPicPr>
          <p:nvPr/>
        </p:nvPicPr>
        <p:blipFill>
          <a:blip r:embed="rId2"/>
          <a:stretch>
            <a:fillRect/>
          </a:stretch>
        </p:blipFill>
        <p:spPr>
          <a:xfrm>
            <a:off x="6099048" y="2146143"/>
            <a:ext cx="5458968" cy="25657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421482" y="1421606"/>
            <a:ext cx="11472862" cy="4603967"/>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In this capstone project, we aim to predict the successful landing of SpaceX's Falcon 9 rocket's first stage. SpaceX advertises Falcon 9 rocket launches on their website at a cost of $62 million per launch, significantly lower than the $165 million or more charged by other providers. A major contributor to this cost difference is SpaceX's ability to reuse the first stage of the rocket. Predicting these landing outcomes is crucial as it directly impacts the overall cost of a launch. Understanding these dynamics is beneficial for potential competitors who might want to challenge SpaceX in rocket launch bids. This project will develop a machine learning model that integrates various data inputs and historical launch data to predict the probability of a successful landing for the Falcon 9's first stage.</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2200" dirty="0">
                <a:solidFill>
                  <a:schemeClr val="accent3">
                    <a:lumMod val="25000"/>
                  </a:schemeClr>
                </a:solidFill>
                <a:latin typeface="Abadi" panose="020B0604020104020204" pitchFamily="34" charset="0"/>
              </a:rPr>
              <a:t>Determinants of Landing Success: What are the critical factors that influence whether the Falcon 9's first stage will land successfully? This involves identifying and analyzing various technical and environmental parameters that could affect the landing outcome.</a:t>
            </a:r>
          </a:p>
          <a:p>
            <a:pPr marL="0" indent="0">
              <a:spcBef>
                <a:spcPts val="1400"/>
              </a:spcBef>
              <a:buNone/>
            </a:pPr>
            <a:r>
              <a:rPr lang="en-US" sz="2200" dirty="0">
                <a:solidFill>
                  <a:schemeClr val="accent3">
                    <a:lumMod val="25000"/>
                  </a:schemeClr>
                </a:solidFill>
                <a:latin typeface="Abadi" panose="020B0604020104020204" pitchFamily="34" charset="0"/>
              </a:rPr>
              <a:t>Feature Interactions: How do various features interact to influence the probability of a successful landing? Understanding these interactions will help in fine-tuning the predictive model to enhance its accuracy and reliability.</a:t>
            </a:r>
          </a:p>
          <a:p>
            <a:pPr marL="0" indent="0">
              <a:spcBef>
                <a:spcPts val="1400"/>
              </a:spcBef>
              <a:buNone/>
            </a:pPr>
            <a:r>
              <a:rPr lang="en-US" sz="2200" dirty="0">
                <a:solidFill>
                  <a:schemeClr val="accent3">
                    <a:lumMod val="25000"/>
                  </a:schemeClr>
                </a:solidFill>
                <a:latin typeface="Abadi" panose="020B0604020104020204" pitchFamily="34" charset="0"/>
              </a:rPr>
              <a:t>Optimal Operating Conditions: What are the necessary operating conditions to ensure a successful landing program? This question seeks to define the optimal parameters and conditions under which the Falcon 9's first stage has the highest probability of a successful landing, thereby guiding operational decisions and pre-launch preparations.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630936" y="640080"/>
            <a:ext cx="4818888" cy="14813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ltLang="ja-JP" sz="2800" dirty="0">
                <a:solidFill>
                  <a:schemeClr val="tx1"/>
                </a:solidFill>
                <a:latin typeface="Abadi"/>
              </a:rPr>
              <a:t>Pie chart showing the Launch site with the highest launch success ratio</a:t>
            </a:r>
          </a:p>
          <a:p>
            <a:endParaRPr lang="en-US" altLang="ja-JP" sz="2800" dirty="0">
              <a:solidFill>
                <a:schemeClr val="tx1"/>
              </a:solidFill>
              <a:latin typeface="Abadi"/>
            </a:endParaRPr>
          </a:p>
        </p:txBody>
      </p:sp>
      <p:sp>
        <p:nvSpPr>
          <p:cNvPr id="15"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Content Placeholder 3">
            <a:extLst>
              <a:ext uri="{FF2B5EF4-FFF2-40B4-BE49-F238E27FC236}">
                <a16:creationId xmlns:a16="http://schemas.microsoft.com/office/drawing/2014/main" id="{CE9C095D-6163-3643-B5AD-38E402855FDD}"/>
              </a:ext>
            </a:extLst>
          </p:cNvPr>
          <p:cNvPicPr>
            <a:picLocks noChangeAspect="1"/>
          </p:cNvPicPr>
          <p:nvPr/>
        </p:nvPicPr>
        <p:blipFill>
          <a:blip r:embed="rId2"/>
          <a:stretch>
            <a:fillRect/>
          </a:stretch>
        </p:blipFill>
        <p:spPr>
          <a:xfrm>
            <a:off x="6099048" y="1873194"/>
            <a:ext cx="5458968" cy="311161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529E97A-97C3-40EA-8A04-5C02398D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630936" y="630936"/>
            <a:ext cx="3599688"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rgbClr val="FFFFFF"/>
                </a:solidFill>
                <a:latin typeface="+mj-lt"/>
                <a:ea typeface="+mj-ea"/>
                <a:cs typeface="+mj-cs"/>
              </a:rPr>
              <a:t>Classification Accuracy</a:t>
            </a:r>
          </a:p>
        </p:txBody>
      </p:sp>
      <p:sp>
        <p:nvSpPr>
          <p:cNvPr id="18" name="sketch line">
            <a:extLst>
              <a:ext uri="{FF2B5EF4-FFF2-40B4-BE49-F238E27FC236}">
                <a16:creationId xmlns:a16="http://schemas.microsoft.com/office/drawing/2014/main" id="{59FA8C2E-A5A7-4490-927A-7CD58343E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353312"/>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4474462" y="630936"/>
            <a:ext cx="7074409" cy="1463040"/>
          </a:xfrm>
          <a:prstGeom prst="rect">
            <a:avLst/>
          </a:prstGeom>
        </p:spPr>
        <p:txBody>
          <a:bodyPr vert="horz" lIns="91440" tIns="45720" rIns="91440" bIns="45720" rtlCol="0" anchor="ctr">
            <a:normAutofit/>
          </a:bodyPr>
          <a:lstStyle/>
          <a:p>
            <a:pPr>
              <a:spcBef>
                <a:spcPts val="1400"/>
              </a:spcBef>
            </a:pPr>
            <a:r>
              <a:rPr lang="en-US" sz="1700">
                <a:solidFill>
                  <a:srgbClr val="FFFFFF"/>
                </a:solidFill>
              </a:rPr>
              <a:t>Visualize the built model accuracy for all built classification models, in a bar chart</a:t>
            </a:r>
          </a:p>
          <a:p>
            <a:pPr>
              <a:spcBef>
                <a:spcPts val="1400"/>
              </a:spcBef>
            </a:pPr>
            <a:endParaRPr lang="en-US" sz="1700">
              <a:solidFill>
                <a:srgbClr val="FFFFFF"/>
              </a:solidFill>
            </a:endParaRPr>
          </a:p>
          <a:p>
            <a:pPr>
              <a:spcBef>
                <a:spcPts val="1400"/>
              </a:spcBef>
            </a:pPr>
            <a:r>
              <a:rPr lang="en-US" sz="1700">
                <a:solidFill>
                  <a:srgbClr val="FFFFFF"/>
                </a:solidFill>
              </a:rPr>
              <a:t>Find which model has the highest classification accuracy</a:t>
            </a:r>
          </a:p>
        </p:txBody>
      </p:sp>
      <p:pic>
        <p:nvPicPr>
          <p:cNvPr id="3" name="図 2">
            <a:extLst>
              <a:ext uri="{FF2B5EF4-FFF2-40B4-BE49-F238E27FC236}">
                <a16:creationId xmlns:a16="http://schemas.microsoft.com/office/drawing/2014/main" id="{5639DF11-EC60-E720-B477-5D4B088313F5}"/>
              </a:ext>
            </a:extLst>
          </p:cNvPr>
          <p:cNvPicPr>
            <a:picLocks noChangeAspect="1"/>
          </p:cNvPicPr>
          <p:nvPr/>
        </p:nvPicPr>
        <p:blipFill>
          <a:blip r:embed="rId2"/>
          <a:stretch>
            <a:fillRect/>
          </a:stretch>
        </p:blipFill>
        <p:spPr>
          <a:xfrm>
            <a:off x="630936" y="3764905"/>
            <a:ext cx="10917936" cy="1692278"/>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5A8AFA4-5C32-4100-9C6D-839A47E15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6B5F253-7949-47C2-9DBD-1570ECDA2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799" y="685800"/>
            <a:ext cx="5421703"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1668426" y="1254763"/>
            <a:ext cx="3444948" cy="248172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sz="3200">
                <a:solidFill>
                  <a:srgbClr val="595959"/>
                </a:solidFill>
                <a:latin typeface="+mj-lt"/>
                <a:ea typeface="+mj-ea"/>
                <a:cs typeface="+mj-cs"/>
              </a:rPr>
              <a:t>Confusion Matrix</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849179" y="4046453"/>
            <a:ext cx="3083442" cy="1785506"/>
          </a:xfrm>
          <a:prstGeom prst="rect">
            <a:avLst/>
          </a:prstGeom>
        </p:spPr>
        <p:txBody>
          <a:bodyPr vert="horz" lIns="91440" tIns="45720" rIns="91440" bIns="45720" rtlCol="0" anchor="t">
            <a:normAutofit/>
          </a:bodyPr>
          <a:lstStyle/>
          <a:p>
            <a:pPr marL="0" indent="0" algn="ctr">
              <a:buNone/>
            </a:pPr>
            <a:r>
              <a:rPr lang="en-US" sz="1400">
                <a:solidFill>
                  <a:srgbClr val="595959"/>
                </a:solidFill>
              </a:rPr>
              <a:t>Show the confusion matrix of the best performing model with an explanation </a:t>
            </a:r>
          </a:p>
        </p:txBody>
      </p:sp>
      <p:pic>
        <p:nvPicPr>
          <p:cNvPr id="3" name="図 2">
            <a:extLst>
              <a:ext uri="{FF2B5EF4-FFF2-40B4-BE49-F238E27FC236}">
                <a16:creationId xmlns:a16="http://schemas.microsoft.com/office/drawing/2014/main" id="{899B44DD-C17B-84C1-5811-DA0E380D8A42}"/>
              </a:ext>
            </a:extLst>
          </p:cNvPr>
          <p:cNvPicPr>
            <a:picLocks noChangeAspect="1"/>
          </p:cNvPicPr>
          <p:nvPr/>
        </p:nvPicPr>
        <p:blipFill rotWithShape="1">
          <a:blip r:embed="rId2"/>
          <a:srcRect l="74" r="16104" b="-3"/>
          <a:stretch/>
        </p:blipFill>
        <p:spPr>
          <a:xfrm>
            <a:off x="6107503" y="685799"/>
            <a:ext cx="5410200" cy="5486400"/>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9180576"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900">
                <a:solidFill>
                  <a:prstClr val="black">
                    <a:tint val="75000"/>
                  </a:prstClr>
                </a:solidFill>
                <a:latin typeface="Calibri" panose="020F0502020204030204"/>
              </a:rPr>
              <a:pPr>
                <a:spcAft>
                  <a:spcPts val="600"/>
                </a:spcAft>
                <a:defRPr/>
              </a:pPr>
              <a:t>43</a:t>
            </a:fld>
            <a:endParaRPr lang="en-US" sz="900">
              <a:solidFill>
                <a:prstClr val="black">
                  <a:tint val="75000"/>
                </a:prstClr>
              </a:solidFill>
              <a:latin typeface="Calibri" panose="020F0502020204030204"/>
            </a:endParaRPr>
          </a:p>
        </p:txBody>
      </p:sp>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1102902" cy="4351338"/>
          </a:xfrm>
          <a:prstGeom prst="rect">
            <a:avLst/>
          </a:prstGeom>
        </p:spPr>
        <p:txBody>
          <a:bodyPr>
            <a:normAutofit/>
          </a:bodyPr>
          <a:lstStyle/>
          <a:p>
            <a:pPr marL="0" indent="0">
              <a:lnSpc>
                <a:spcPct val="100000"/>
              </a:lnSpc>
              <a:spcBef>
                <a:spcPts val="1400"/>
              </a:spcBef>
              <a:buNone/>
            </a:pPr>
            <a:r>
              <a:rPr lang="en-US" altLang="ja-JP"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altLang="ja-JP"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altLang="ja-JP" sz="2200" dirty="0">
                <a:latin typeface="Abadi" panose="020B0604020104020204" pitchFamily="34" charset="0"/>
              </a:rPr>
              <a:t>Launch success rate started to increase in 2013 till 2020.</a:t>
            </a:r>
          </a:p>
          <a:p>
            <a:pPr>
              <a:lnSpc>
                <a:spcPct val="100000"/>
              </a:lnSpc>
              <a:spcBef>
                <a:spcPts val="1400"/>
              </a:spcBef>
            </a:pPr>
            <a:r>
              <a:rPr lang="en-US" altLang="ja-JP" sz="2200" dirty="0">
                <a:solidFill>
                  <a:schemeClr val="accent3">
                    <a:lumMod val="25000"/>
                  </a:schemeClr>
                </a:solidFill>
                <a:latin typeface="Abadi" panose="020B0604020104020204" pitchFamily="34" charset="0"/>
              </a:rPr>
              <a:t>Orbits </a:t>
            </a:r>
            <a:r>
              <a:rPr lang="en-US" altLang="ja-JP" sz="2200" dirty="0">
                <a:latin typeface="Abadi" panose="020B0604020104020204" pitchFamily="34" charset="0"/>
              </a:rPr>
              <a:t>ES-L1, GEO, HEO, SSO, VLEO had the most success rate.</a:t>
            </a:r>
            <a:endParaRPr lang="en-US" altLang="ja-JP" sz="2200" dirty="0">
              <a:solidFill>
                <a:schemeClr val="accent3">
                  <a:lumMod val="25000"/>
                </a:schemeClr>
              </a:solidFill>
              <a:latin typeface="Abadi" panose="020B0604020104020204" pitchFamily="34" charset="0"/>
            </a:endParaRPr>
          </a:p>
          <a:p>
            <a:pPr>
              <a:lnSpc>
                <a:spcPct val="100000"/>
              </a:lnSpc>
              <a:spcBef>
                <a:spcPts val="1400"/>
              </a:spcBef>
            </a:pPr>
            <a:r>
              <a:rPr lang="en-US" altLang="ja-JP"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altLang="ja-JP"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altLang="ja-JP"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altLang="ja-JP" sz="7600" dirty="0">
                <a:solidFill>
                  <a:schemeClr val="bg2">
                    <a:lumMod val="50000"/>
                  </a:schemeClr>
                </a:solidFill>
                <a:latin typeface="Abadi"/>
              </a:rPr>
              <a:t>Data was collected using SpaceX API and web scraping from Wikipedia. </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altLang="ja-JP"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Building, tuning, and evaluating classification models involves preparing data, selecting and training models, optimizing via hyperparameter tuning, assessing with metrics like accuracy and ROC-AUC, and iteratively improving for deployment.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gn="just">
              <a:lnSpc>
                <a:spcPct val="100000"/>
              </a:lnSpc>
              <a:spcBef>
                <a:spcPts val="1400"/>
              </a:spcBef>
            </a:pPr>
            <a:r>
              <a:rPr lang="en-US" altLang="ja-JP"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altLang="ja-JP"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altLang="ja-JP" sz="1900" dirty="0">
                <a:solidFill>
                  <a:schemeClr val="accent3">
                    <a:lumMod val="25000"/>
                  </a:schemeClr>
                </a:solidFill>
                <a:latin typeface="Abadi" panose="020B0604020104020204" pitchFamily="34" charset="0"/>
              </a:rPr>
              <a:t>Next, we decoded the response content as a Json using .</a:t>
            </a:r>
            <a:r>
              <a:rPr lang="en-US" altLang="ja-JP" sz="1900" dirty="0" err="1">
                <a:solidFill>
                  <a:schemeClr val="accent3">
                    <a:lumMod val="25000"/>
                  </a:schemeClr>
                </a:solidFill>
                <a:latin typeface="Abadi" panose="020B0604020104020204" pitchFamily="34" charset="0"/>
              </a:rPr>
              <a:t>json</a:t>
            </a:r>
            <a:r>
              <a:rPr lang="en-US" altLang="ja-JP" sz="1900" dirty="0">
                <a:solidFill>
                  <a:schemeClr val="accent3">
                    <a:lumMod val="25000"/>
                  </a:schemeClr>
                </a:solidFill>
                <a:latin typeface="Abadi" panose="020B0604020104020204" pitchFamily="34" charset="0"/>
              </a:rPr>
              <a:t>() function call and turn it into a pandas </a:t>
            </a:r>
            <a:r>
              <a:rPr lang="en-US" altLang="ja-JP" sz="1900" dirty="0" err="1">
                <a:solidFill>
                  <a:schemeClr val="accent3">
                    <a:lumMod val="25000"/>
                  </a:schemeClr>
                </a:solidFill>
                <a:latin typeface="Abadi" panose="020B0604020104020204" pitchFamily="34" charset="0"/>
              </a:rPr>
              <a:t>dataframe</a:t>
            </a:r>
            <a:r>
              <a:rPr lang="en-US" altLang="ja-JP" sz="1900" dirty="0">
                <a:solidFill>
                  <a:schemeClr val="accent3">
                    <a:lumMod val="25000"/>
                  </a:schemeClr>
                </a:solidFill>
                <a:latin typeface="Abadi" panose="020B0604020104020204" pitchFamily="34" charset="0"/>
              </a:rPr>
              <a:t> using .</a:t>
            </a:r>
            <a:r>
              <a:rPr lang="en-US" altLang="ja-JP" sz="1900" dirty="0" err="1">
                <a:solidFill>
                  <a:schemeClr val="accent3">
                    <a:lumMod val="25000"/>
                  </a:schemeClr>
                </a:solidFill>
                <a:latin typeface="Abadi" panose="020B0604020104020204" pitchFamily="34" charset="0"/>
              </a:rPr>
              <a:t>json_normalize</a:t>
            </a:r>
            <a:r>
              <a:rPr lang="en-US" altLang="ja-JP"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altLang="ja-JP"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altLang="ja-JP" sz="1900" dirty="0">
                <a:solidFill>
                  <a:schemeClr val="accent3">
                    <a:lumMod val="25000"/>
                  </a:schemeClr>
                </a:solidFill>
                <a:latin typeface="Abadi" panose="020B0604020104020204" pitchFamily="34" charset="0"/>
              </a:rPr>
              <a:t>In addition, we performed web scraping from Wikipedia for Falcon 9 launch records with </a:t>
            </a:r>
            <a:r>
              <a:rPr lang="en-US" altLang="ja-JP" sz="1900" dirty="0" err="1">
                <a:solidFill>
                  <a:schemeClr val="accent3">
                    <a:lumMod val="25000"/>
                  </a:schemeClr>
                </a:solidFill>
                <a:latin typeface="Abadi" panose="020B0604020104020204" pitchFamily="34" charset="0"/>
              </a:rPr>
              <a:t>BeautifulSoup</a:t>
            </a:r>
            <a:r>
              <a:rPr lang="en-US" altLang="ja-JP"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altLang="ja-JP"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altLang="ja-JP" sz="1900" dirty="0" err="1">
                <a:solidFill>
                  <a:schemeClr val="accent3">
                    <a:lumMod val="25000"/>
                  </a:schemeClr>
                </a:solidFill>
                <a:latin typeface="Abadi" panose="020B0604020104020204" pitchFamily="34" charset="0"/>
              </a:rPr>
              <a:t>dataframe</a:t>
            </a:r>
            <a:r>
              <a:rPr lang="en-US" altLang="ja-JP"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altLang="ja-JP" sz="1800" dirty="0">
              <a:solidFill>
                <a:schemeClr val="accent3">
                  <a:lumMod val="25000"/>
                </a:schemeClr>
              </a:solidFill>
              <a:latin typeface="Abadi" panose="020B0604020104020204" pitchFamily="34" charset="0"/>
            </a:endParaRPr>
          </a:p>
          <a:p>
            <a:pPr marL="0" indent="0">
              <a:buNone/>
            </a:pPr>
            <a:endParaRPr lang="en-US" altLang="ja-JP"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hlinkClick r:id="rId3"/>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a:t>
            </a:r>
            <a:r>
              <a:rPr lang="en-US" sz="2200" dirty="0">
                <a:solidFill>
                  <a:schemeClr val="accent3">
                    <a:lumMod val="25000"/>
                  </a:schemeClr>
                </a:solidFill>
                <a:latin typeface="Abadi" panose="020B0604020104020204" pitchFamily="34" charset="0"/>
                <a:hlinkClick r:id="rId3"/>
              </a:rPr>
              <a:t>GitHub URL </a:t>
            </a:r>
            <a:r>
              <a:rPr lang="en-US" sz="2200" dirty="0">
                <a:solidFill>
                  <a:schemeClr val="accent3">
                    <a:lumMod val="25000"/>
                  </a:schemeClr>
                </a:solidFill>
                <a:latin typeface="Abadi" panose="020B0604020104020204" pitchFamily="34" charset="0"/>
              </a:rPr>
              <a:t>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1121</TotalTime>
  <Words>1541</Words>
  <Application>Microsoft Office PowerPoint</Application>
  <PresentationFormat>ワイド画面</PresentationFormat>
  <Paragraphs>209</Paragraphs>
  <Slides>45</Slides>
  <Notes>3</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45</vt:i4>
      </vt:variant>
    </vt:vector>
  </HeadingPairs>
  <TitlesOfParts>
    <vt:vector size="50" baseType="lpstr">
      <vt:lpstr>Abadi</vt:lpstr>
      <vt:lpstr>Arial</vt:lpstr>
      <vt:lpstr>Calibri</vt:lpstr>
      <vt:lpstr>IBM Plex Mono SemiBold</vt:lpstr>
      <vt:lpstr>Custom Design</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大澤 峻</cp:lastModifiedBy>
  <cp:revision>210</cp:revision>
  <dcterms:created xsi:type="dcterms:W3CDTF">2021-04-29T18:58:34Z</dcterms:created>
  <dcterms:modified xsi:type="dcterms:W3CDTF">2024-05-20T00:06:27Z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